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310" r:id="rId3"/>
    <p:sldId id="324" r:id="rId4"/>
    <p:sldId id="259" r:id="rId5"/>
    <p:sldId id="260" r:id="rId6"/>
    <p:sldId id="311" r:id="rId7"/>
    <p:sldId id="282" r:id="rId8"/>
    <p:sldId id="283" r:id="rId9"/>
    <p:sldId id="262" r:id="rId10"/>
    <p:sldId id="263" r:id="rId11"/>
    <p:sldId id="361" r:id="rId12"/>
    <p:sldId id="294" r:id="rId13"/>
    <p:sldId id="306" r:id="rId14"/>
    <p:sldId id="307" r:id="rId15"/>
    <p:sldId id="308" r:id="rId16"/>
    <p:sldId id="269" r:id="rId17"/>
    <p:sldId id="270" r:id="rId18"/>
    <p:sldId id="271" r:id="rId19"/>
    <p:sldId id="284" r:id="rId20"/>
    <p:sldId id="272" r:id="rId21"/>
    <p:sldId id="278" r:id="rId22"/>
    <p:sldId id="279" r:id="rId23"/>
    <p:sldId id="309" r:id="rId24"/>
    <p:sldId id="264" r:id="rId25"/>
    <p:sldId id="265" r:id="rId26"/>
    <p:sldId id="266" r:id="rId27"/>
    <p:sldId id="267" r:id="rId28"/>
    <p:sldId id="285" r:id="rId29"/>
    <p:sldId id="273" r:id="rId30"/>
    <p:sldId id="315" r:id="rId31"/>
    <p:sldId id="296" r:id="rId32"/>
    <p:sldId id="286" r:id="rId33"/>
    <p:sldId id="275" r:id="rId34"/>
    <p:sldId id="276" r:id="rId35"/>
    <p:sldId id="319" r:id="rId36"/>
    <p:sldId id="277" r:id="rId37"/>
    <p:sldId id="290" r:id="rId38"/>
    <p:sldId id="261" r:id="rId39"/>
    <p:sldId id="299" r:id="rId40"/>
    <p:sldId id="300" r:id="rId41"/>
    <p:sldId id="318" r:id="rId42"/>
    <p:sldId id="321" r:id="rId43"/>
    <p:sldId id="304" r:id="rId44"/>
    <p:sldId id="287" r:id="rId45"/>
    <p:sldId id="293" r:id="rId46"/>
    <p:sldId id="280" r:id="rId47"/>
    <p:sldId id="281" r:id="rId48"/>
    <p:sldId id="317" r:id="rId49"/>
    <p:sldId id="316" r:id="rId50"/>
    <p:sldId id="288" r:id="rId51"/>
    <p:sldId id="292" r:id="rId52"/>
    <p:sldId id="301" r:id="rId53"/>
    <p:sldId id="289" r:id="rId54"/>
    <p:sldId id="291" r:id="rId55"/>
    <p:sldId id="295" r:id="rId56"/>
    <p:sldId id="323" r:id="rId57"/>
    <p:sldId id="302" r:id="rId58"/>
    <p:sldId id="303" r:id="rId59"/>
    <p:sldId id="312" r:id="rId60"/>
    <p:sldId id="314" r:id="rId61"/>
    <p:sldId id="313" r:id="rId62"/>
    <p:sldId id="305" r:id="rId63"/>
    <p:sldId id="322" r:id="rId6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94007" autoAdjust="0"/>
  </p:normalViewPr>
  <p:slideViewPr>
    <p:cSldViewPr>
      <p:cViewPr>
        <p:scale>
          <a:sx n="110" d="100"/>
          <a:sy n="110" d="100"/>
        </p:scale>
        <p:origin x="1008" y="-4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1/24/2024</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1/24/2024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10</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11</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 organizing this material, it was useful to divide history into epochs, each of which turned out to be describable by coherent themes and labels.</a:t>
            </a:r>
          </a:p>
          <a:p>
            <a:r>
              <a:rPr lang="en-US" altLang="en-US" dirty="0"/>
              <a:t>I’ll present only a few exemplars of each.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12</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13</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14</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15</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16</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17</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18</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19</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20</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21</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dirty="0"/>
              <a:t>In late 1609, Galileo constructed one of the first astronomical telescopes and almost immediately made a series of important discoveries (craters on the moon, a huge number of new stars, observations on the moons of Jupiter, sunspots)</a:t>
            </a:r>
          </a:p>
          <a:p>
            <a:r>
              <a:rPr lang="en-US" altLang="en-US" dirty="0"/>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22</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23</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24</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25</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26</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27</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28</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29</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30</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31</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32</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33</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34</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dirty="0"/>
              <a:t>The use of two separate scales for different quantities is today considered a sin in statistical graphics.  </a:t>
            </a:r>
          </a:p>
          <a:p>
            <a:r>
              <a:rPr lang="en-US" altLang="en-US" dirty="0"/>
              <a:t>But Playfair used this device here to compare population and taxes in various nations and argue that the British were overtaxed compared with others.  </a:t>
            </a:r>
          </a:p>
          <a:p>
            <a:r>
              <a:rPr lang="en-US" altLang="en-US" dirty="0"/>
              <a:t>The slope of the lines is supposed to depict the rate of taxation per capita.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35</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36</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37</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38</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39</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40</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41</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42</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1/24/2024</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43</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44</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45</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46</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dirty="0"/>
              <a:t>Following </a:t>
            </a:r>
            <a:r>
              <a:rPr lang="en-US" altLang="en-US" dirty="0" err="1"/>
              <a:t>Gallileo</a:t>
            </a:r>
            <a:r>
              <a:rPr lang="en-US" altLang="en-US" dirty="0"/>
              <a:t> &amp; </a:t>
            </a:r>
            <a:r>
              <a:rPr lang="en-US" altLang="en-US" dirty="0" err="1"/>
              <a:t>Scheiner</a:t>
            </a:r>
            <a:r>
              <a:rPr lang="en-US" altLang="en-US" dirty="0"/>
              <a:t>, the patterns of distribution of sunspots over time and space continued to be studied over the next 350 years, yielding a data-rich time series.</a:t>
            </a:r>
          </a:p>
          <a:p>
            <a:r>
              <a:rPr lang="en-US" altLang="en-US" dirty="0"/>
              <a:t>In 1904, E.W. Maunder thought to plot the distribution of sunspots in the sun’s </a:t>
            </a:r>
            <a:r>
              <a:rPr lang="en-US" altLang="en-US" b="1" dirty="0"/>
              <a:t>latitude</a:t>
            </a:r>
            <a:r>
              <a:rPr lang="en-US" altLang="en-US" dirty="0"/>
              <a:t> over time, and saw an amazingly striking pattern, resembling a set of butterflies.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47</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48</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49</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50</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51</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52</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55</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and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56</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57</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58</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60</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61</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62</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63</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9</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r>
              <a:rPr lang="en-US" altLang="en-US" dirty="0"/>
              <a:t>To give some context for my talk:  My main area of research is in data visualization and statistical graphics: I try to develop new graphical methods for understanding complex statistical data,</a:t>
            </a:r>
            <a:r>
              <a:rPr lang="en-US" altLang="en-US" baseline="0" dirty="0"/>
              <a:t> particularly for categorical and multivariate data.</a:t>
            </a:r>
          </a:p>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2.jpeg"/><Relationship Id="rId5" Type="http://schemas.openxmlformats.org/officeDocument/2006/relationships/hyperlink" Target="http://www.math.yorku.ca/SCS/Gallery/milestone/sec4.html" TargetMode="External"/><Relationship Id="rId10" Type="http://schemas.openxmlformats.org/officeDocument/2006/relationships/image" Target="../media/image19.png"/><Relationship Id="rId4" Type="http://schemas.openxmlformats.org/officeDocument/2006/relationships/image" Target="../media/image28.jpeg"/><Relationship Id="rId9"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jpg"/><Relationship Id="rId5" Type="http://schemas.openxmlformats.org/officeDocument/2006/relationships/image" Target="../media/image29.pn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2.gif"/></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6.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8.emf"/><Relationship Id="rId5" Type="http://schemas.openxmlformats.org/officeDocument/2006/relationships/oleObject" Target="../embeddings/oleObject3.bin"/><Relationship Id="rId4" Type="http://schemas.openxmlformats.org/officeDocument/2006/relationships/image" Target="../media/image57.emf"/></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3.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5.jpg"/></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0.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69.jpeg"/><Relationship Id="rId4" Type="http://schemas.openxmlformats.org/officeDocument/2006/relationships/image" Target="../media/image68.jpeg"/></Relationships>
</file>

<file path=ppt/slides/_rels/slide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3.jpg"/></Relationships>
</file>

<file path=ppt/slides/_rels/slide3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3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0.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hyperlink" Target="https://lightsmellsloud.wordpress.com/tag/etienne-jules-mare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6.jp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93.jpe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97.jpg"/><Relationship Id="rId4" Type="http://schemas.openxmlformats.org/officeDocument/2006/relationships/image" Target="../media/image96.jpg"/></Relationships>
</file>

<file path=ppt/slides/_rels/slide4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5.jpg"/><Relationship Id="rId4" Type="http://schemas.openxmlformats.org/officeDocument/2006/relationships/image" Target="../media/image104.gif"/></Relationships>
</file>

<file path=ppt/slides/_rels/slide5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58.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18.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20.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896633" cy="2905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noChangeAspect="1"/>
          </p:cNvGrpSpPr>
          <p:nvPr/>
        </p:nvGrpSpPr>
        <p:grpSpPr bwMode="auto">
          <a:xfrm>
            <a:off x="3505200" y="237020"/>
            <a:ext cx="2567893" cy="2583911"/>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14301"/>
            <a:ext cx="1981199" cy="2829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hexagon with a head and icons&#10;&#10;Description automatically generated">
            <a:extLst>
              <a:ext uri="{FF2B5EF4-FFF2-40B4-BE49-F238E27FC236}">
                <a16:creationId xmlns:a16="http://schemas.microsoft.com/office/drawing/2014/main" id="{CC586565-364A-4126-15C9-70CF623C0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 y="4643400"/>
            <a:ext cx="1063537" cy="122400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D2E886DC-3EC2-B9E8-02C5-270D25059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63" y="4643400"/>
            <a:ext cx="1063537" cy="1224000"/>
          </a:xfrm>
          <a:prstGeom prst="rect">
            <a:avLst/>
          </a:prstGeom>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10</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3124200"/>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44" y="2133600"/>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11</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2162579"/>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565858" y="1647496"/>
            <a:ext cx="1485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FontTx/>
              <a:buNone/>
            </a:pPr>
            <a:r>
              <a:rPr lang="en-US" altLang="en-US" sz="2000" dirty="0"/>
              <a:t>Modern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152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H="1" flipV="1">
            <a:off x="3581399" y="2590802"/>
            <a:ext cx="1" cy="365759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H="1" flipV="1">
            <a:off x="5666166" y="1949454"/>
            <a:ext cx="27992" cy="396239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6802086" y="2743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H="1" flipV="1">
            <a:off x="7512768" y="3810000"/>
            <a:ext cx="31032" cy="2438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953558"/>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338" y="2614792"/>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2362200"/>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59475"/>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59475"/>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F21CE7-03C1-4E8D-BD31-02B0E2EDBD17}"/>
              </a:ext>
            </a:extLst>
          </p:cNvPr>
          <p:cNvSpPr/>
          <p:nvPr/>
        </p:nvSpPr>
        <p:spPr>
          <a:xfrm>
            <a:off x="3164824"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8876CB-C1CF-4CA1-9A66-EC2E0FACE774}"/>
              </a:ext>
            </a:extLst>
          </p:cNvPr>
          <p:cNvSpPr/>
          <p:nvPr/>
        </p:nvSpPr>
        <p:spPr>
          <a:xfrm>
            <a:off x="4259425"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E150F-4FB8-4665-BF6F-9903FD74855C}"/>
              </a:ext>
            </a:extLst>
          </p:cNvPr>
          <p:cNvSpPr/>
          <p:nvPr/>
        </p:nvSpPr>
        <p:spPr>
          <a:xfrm>
            <a:off x="5254837"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8863303-29CD-4201-9459-D4DAB9A64D67}"/>
              </a:ext>
            </a:extLst>
          </p:cNvPr>
          <p:cNvSpPr/>
          <p:nvPr/>
        </p:nvSpPr>
        <p:spPr>
          <a:xfrm>
            <a:off x="6254621"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3E6EEB-3BBF-4314-BBDB-8F537EADA05B}"/>
              </a:ext>
            </a:extLst>
          </p:cNvPr>
          <p:cNvSpPr/>
          <p:nvPr/>
        </p:nvSpPr>
        <p:spPr>
          <a:xfrm>
            <a:off x="7294911" y="5959475"/>
            <a:ext cx="46969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0A6B9A-1755-43B4-B4C9-8312F869773E}"/>
              </a:ext>
            </a:extLst>
          </p:cNvPr>
          <p:cNvSpPr/>
          <p:nvPr/>
        </p:nvSpPr>
        <p:spPr>
          <a:xfrm>
            <a:off x="7868886" y="5959475"/>
            <a:ext cx="457201"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FB6D6A-2E79-41BB-8C43-4B1DC7D78401}"/>
              </a:ext>
            </a:extLst>
          </p:cNvPr>
          <p:cNvSpPr txBox="1"/>
          <p:nvPr/>
        </p:nvSpPr>
        <p:spPr>
          <a:xfrm>
            <a:off x="5012863" y="1382899"/>
            <a:ext cx="1433801" cy="646331"/>
          </a:xfrm>
          <a:prstGeom prst="rect">
            <a:avLst/>
          </a:prstGeom>
          <a:noFill/>
        </p:spPr>
        <p:txBody>
          <a:bodyPr wrap="square" rtlCol="0">
            <a:spAutoFit/>
          </a:bodyPr>
          <a:lstStyle/>
          <a:p>
            <a:r>
              <a:rPr lang="en-US" dirty="0"/>
              <a:t>Golden Age of Graphics</a:t>
            </a:r>
          </a:p>
        </p:txBody>
      </p:sp>
      <p:sp>
        <p:nvSpPr>
          <p:cNvPr id="5" name="Line 24">
            <a:extLst>
              <a:ext uri="{FF2B5EF4-FFF2-40B4-BE49-F238E27FC236}">
                <a16:creationId xmlns:a16="http://schemas.microsoft.com/office/drawing/2014/main" id="{E0AB2B06-C60A-1131-49EE-0C241C9302E0}"/>
              </a:ext>
            </a:extLst>
          </p:cNvPr>
          <p:cNvSpPr>
            <a:spLocks noChangeShapeType="1"/>
          </p:cNvSpPr>
          <p:nvPr/>
        </p:nvSpPr>
        <p:spPr bwMode="auto">
          <a:xfrm flipV="1">
            <a:off x="8077200" y="2864254"/>
            <a:ext cx="27992" cy="309522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6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14</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15</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solidFill>
                  <a:srgbClr val="00B0F0"/>
                </a:solidFill>
              </a:rPr>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16</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17</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51816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 (Leibnitz)</a:t>
            </a:r>
            <a:endParaRPr lang="en-US" dirty="0"/>
          </a:p>
        </p:txBody>
      </p:sp>
      <p:pic>
        <p:nvPicPr>
          <p:cNvPr id="6" name="Picture 5" descr="A statue of a person with long hair&#10;&#10;Description automatically generated">
            <a:extLst>
              <a:ext uri="{FF2B5EF4-FFF2-40B4-BE49-F238E27FC236}">
                <a16:creationId xmlns:a16="http://schemas.microsoft.com/office/drawing/2014/main" id="{F0670F37-3918-2089-72D9-3B579CF45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0485" y="254339"/>
            <a:ext cx="828715" cy="964861"/>
          </a:xfrm>
          <a:prstGeom prst="rect">
            <a:avLst/>
          </a:prstGeom>
        </p:spPr>
      </p:pic>
    </p:spTree>
    <p:extLst>
      <p:ext uri="{BB962C8B-B14F-4D97-AF65-F5344CB8AC3E}">
        <p14:creationId xmlns:p14="http://schemas.microsoft.com/office/powerpoint/2010/main" val="378158926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18</a:t>
            </a:fld>
            <a:endParaRPr lang="en-US" altLang="en-US"/>
          </a:p>
        </p:txBody>
      </p:sp>
      <p:sp>
        <p:nvSpPr>
          <p:cNvPr id="114690" name="Text Box 2"/>
          <p:cNvSpPr txBox="1">
            <a:spLocks noChangeArrowheads="1"/>
          </p:cNvSpPr>
          <p:nvPr/>
        </p:nvSpPr>
        <p:spPr bwMode="auto">
          <a:xfrm>
            <a:off x="533400" y="533400"/>
            <a:ext cx="7086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FontTx/>
              <a:buNone/>
            </a:pPr>
            <a:r>
              <a:rPr lang="en-US" altLang="en-US" sz="2000" b="1" dirty="0"/>
              <a:t>1375</a:t>
            </a:r>
            <a:r>
              <a:rPr lang="en-US" altLang="en-US" sz="2000" dirty="0"/>
              <a:t>: Catalan Atlas, an exquisitely beautiful visual cosmography, perpetual calendar, and thematic representation of the known world- Abraham </a:t>
            </a:r>
            <a:r>
              <a:rPr lang="en-US" altLang="en-US" sz="2000" dirty="0" err="1"/>
              <a:t>Cresques</a:t>
            </a:r>
            <a:r>
              <a:rPr lang="en-US" altLang="en-US" sz="2000" dirty="0"/>
              <a:t>,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pic>
        <p:nvPicPr>
          <p:cNvPr id="5" name="Picture 4" descr="A statue of a person&#10;&#10;Description automatically generated">
            <a:extLst>
              <a:ext uri="{FF2B5EF4-FFF2-40B4-BE49-F238E27FC236}">
                <a16:creationId xmlns:a16="http://schemas.microsoft.com/office/drawing/2014/main" id="{C6B08B6A-F321-CDD2-E43A-0C85641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350883"/>
            <a:ext cx="1176209" cy="1526336"/>
          </a:xfrm>
          <a:prstGeom prst="rect">
            <a:avLst/>
          </a:prstGeom>
        </p:spPr>
      </p:pic>
    </p:spTree>
    <p:extLst>
      <p:ext uri="{BB962C8B-B14F-4D97-AF65-F5344CB8AC3E}">
        <p14:creationId xmlns:p14="http://schemas.microsoft.com/office/powerpoint/2010/main" val="352807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t>
            </a:r>
            <a:r>
              <a:rPr lang="en-US" sz="2000" dirty="0">
                <a:solidFill>
                  <a:srgbClr val="0070C0"/>
                </a:solidFill>
                <a:latin typeface="Arial" charset="0"/>
              </a:rPr>
              <a:t>analytic geometry</a:t>
            </a:r>
            <a:r>
              <a:rPr lang="en-US" sz="2000" dirty="0">
                <a:latin typeface="Arial" charset="0"/>
              </a:rPr>
              <a:t>: (x, y) coordinates (Descartes), </a:t>
            </a:r>
          </a:p>
          <a:p>
            <a:pPr lvl="1"/>
            <a:r>
              <a:rPr lang="en-US" sz="2000" dirty="0">
                <a:latin typeface="Arial" charset="0"/>
              </a:rPr>
              <a:t>theories of </a:t>
            </a:r>
            <a:r>
              <a:rPr lang="en-US" sz="2000" dirty="0">
                <a:solidFill>
                  <a:srgbClr val="0070C0"/>
                </a:solidFill>
                <a:latin typeface="Arial" charset="0"/>
              </a:rPr>
              <a:t>errors of measurement</a:t>
            </a:r>
            <a:r>
              <a:rPr lang="en-US" sz="2000" dirty="0">
                <a:latin typeface="Arial" charset="0"/>
              </a:rPr>
              <a:t>: astronomical observations (Laplace)</a:t>
            </a:r>
          </a:p>
          <a:p>
            <a:pPr lvl="1"/>
            <a:r>
              <a:rPr lang="en-US" sz="2000" dirty="0">
                <a:latin typeface="Arial" charset="0"/>
              </a:rPr>
              <a:t>the birth of </a:t>
            </a:r>
            <a:r>
              <a:rPr lang="en-US" sz="2000" dirty="0">
                <a:solidFill>
                  <a:srgbClr val="0070C0"/>
                </a:solidFill>
                <a:latin typeface="Arial" charset="0"/>
              </a:rPr>
              <a:t>probability theory-</a:t>
            </a:r>
            <a:r>
              <a:rPr lang="en-US" sz="2000" dirty="0">
                <a:latin typeface="Arial" charset="0"/>
              </a:rPr>
              <a:t>-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a:t>
            </a:r>
            <a:r>
              <a:rPr lang="en-US" sz="2000" dirty="0">
                <a:solidFill>
                  <a:srgbClr val="0070C0"/>
                </a:solidFill>
                <a:latin typeface="Arial" charset="0"/>
              </a:rPr>
              <a:t>graphic recording </a:t>
            </a:r>
            <a:r>
              <a:rPr lang="en-US" sz="2000" dirty="0">
                <a:latin typeface="Arial" charset="0"/>
              </a:rPr>
              <a:t>(</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0070C0"/>
                </a:solidFill>
                <a:latin typeface="Arial" charset="0"/>
              </a:rPr>
              <a:t>statistical data </a:t>
            </a:r>
            <a:r>
              <a:rPr lang="en-US" sz="2000" dirty="0">
                <a:latin typeface="Arial" charset="0"/>
              </a:rPr>
              <a:t>(van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19</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20</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21</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
        <p:nvSpPr>
          <p:cNvPr id="4" name="TextBox 3">
            <a:extLst>
              <a:ext uri="{FF2B5EF4-FFF2-40B4-BE49-F238E27FC236}">
                <a16:creationId xmlns:a16="http://schemas.microsoft.com/office/drawing/2014/main" id="{C3B5074F-60FD-01CD-F23E-4E1177C2A481}"/>
              </a:ext>
            </a:extLst>
          </p:cNvPr>
          <p:cNvSpPr txBox="1"/>
          <p:nvPr/>
        </p:nvSpPr>
        <p:spPr>
          <a:xfrm>
            <a:off x="3048000" y="5927504"/>
            <a:ext cx="5791200" cy="369332"/>
          </a:xfrm>
          <a:prstGeom prst="rect">
            <a:avLst/>
          </a:prstGeom>
          <a:noFill/>
        </p:spPr>
        <p:txBody>
          <a:bodyPr wrap="square" rtlCol="0">
            <a:spAutoFit/>
          </a:bodyPr>
          <a:lstStyle/>
          <a:p>
            <a:r>
              <a:rPr lang="en-CA" dirty="0">
                <a:solidFill>
                  <a:srgbClr val="FF0000"/>
                </a:solidFill>
              </a:rPr>
              <a:t>The idea of diagrams for visualizing phenomena had arrived.</a:t>
            </a:r>
          </a:p>
        </p:txBody>
      </p:sp>
    </p:spTree>
    <p:extLst>
      <p:ext uri="{BB962C8B-B14F-4D97-AF65-F5344CB8AC3E}">
        <p14:creationId xmlns:p14="http://schemas.microsoft.com/office/powerpoint/2010/main" val="246402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22</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sp>
        <p:nvSpPr>
          <p:cNvPr id="116741" name="Text Box 5"/>
          <p:cNvSpPr txBox="1">
            <a:spLocks noChangeArrowheads="1"/>
          </p:cNvSpPr>
          <p:nvPr/>
        </p:nvSpPr>
        <p:spPr bwMode="auto">
          <a:xfrm>
            <a:off x="457200" y="1225550"/>
            <a:ext cx="601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1626</a:t>
            </a:r>
            <a:r>
              <a:rPr lang="en-US" altLang="en-US" dirty="0"/>
              <a:t>: Christoph </a:t>
            </a:r>
            <a:r>
              <a:rPr lang="en-US" altLang="en-US" dirty="0" err="1"/>
              <a:t>Scheiner</a:t>
            </a:r>
            <a:r>
              <a:rPr lang="en-US" altLang="en-US" dirty="0"/>
              <a:t> invents helioscope &amp; camera obscura to record sunspots (</a:t>
            </a:r>
            <a:r>
              <a:rPr lang="en-US" altLang="en-US" i="1" dirty="0"/>
              <a:t>Rosa</a:t>
            </a:r>
            <a:r>
              <a:rPr lang="en-US" altLang="en-US" dirty="0"/>
              <a:t> </a:t>
            </a:r>
            <a:r>
              <a:rPr lang="en-US" altLang="en-US" i="1" dirty="0" err="1"/>
              <a:t>Ursina</a:t>
            </a:r>
            <a:r>
              <a:rPr lang="en-US" altLang="en-US" i="1" dirty="0"/>
              <a:t> </a:t>
            </a:r>
            <a:r>
              <a:rPr lang="en-US" altLang="en-US" i="1" dirty="0" err="1"/>
              <a:t>sive</a:t>
            </a:r>
            <a:r>
              <a:rPr lang="en-US" altLang="en-US" i="1" dirty="0"/>
              <a:t> Sol</a:t>
            </a:r>
            <a:r>
              <a:rPr lang="en-US" altLang="en-US" dirty="0"/>
              <a:t> , 1626-1630)</a:t>
            </a:r>
          </a:p>
        </p:txBody>
      </p:sp>
      <p:pic>
        <p:nvPicPr>
          <p:cNvPr id="5" name="Picture 4" descr="A drawing of a person in a laboratory&#10;&#10;Description automatically generated">
            <a:extLst>
              <a:ext uri="{FF2B5EF4-FFF2-40B4-BE49-F238E27FC236}">
                <a16:creationId xmlns:a16="http://schemas.microsoft.com/office/drawing/2014/main" id="{46392B12-D9E6-1827-1BF4-0CF37200F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602167"/>
            <a:ext cx="8077200" cy="3725609"/>
          </a:xfrm>
          <a:prstGeom prst="rect">
            <a:avLst/>
          </a:prstGeom>
        </p:spPr>
      </p:pic>
      <p:pic>
        <p:nvPicPr>
          <p:cNvPr id="8" name="Picture 7" descr="A painting of a person sitting at a desk&#10;&#10;Description automatically generated">
            <a:extLst>
              <a:ext uri="{FF2B5EF4-FFF2-40B4-BE49-F238E27FC236}">
                <a16:creationId xmlns:a16="http://schemas.microsoft.com/office/drawing/2014/main" id="{4B9A099A-ABF3-FF29-136B-494C2A841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1225550"/>
            <a:ext cx="1159095" cy="1114424"/>
          </a:xfrm>
          <a:prstGeom prst="rect">
            <a:avLst/>
          </a:prstGeom>
        </p:spPr>
      </p:pic>
    </p:spTree>
    <p:extLst>
      <p:ext uri="{BB962C8B-B14F-4D97-AF65-F5344CB8AC3E}">
        <p14:creationId xmlns:p14="http://schemas.microsoft.com/office/powerpoint/2010/main" val="2242789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23</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solidFill>
                  <a:srgbClr val="FF0000"/>
                </a:solidFill>
              </a:rPr>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24</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longitude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25</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name="Worksheet" r:id="rId3" imgW="4067497" imgH="2897287" progId="Excel.Sheet.8">
                  <p:embed/>
                </p:oleObj>
              </mc:Choice>
              <mc:Fallback>
                <p:oleObj name="Worksheet" r:id="rId3" imgW="4067497"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Straight Arrow Connector 2">
            <a:extLst>
              <a:ext uri="{FF2B5EF4-FFF2-40B4-BE49-F238E27FC236}">
                <a16:creationId xmlns:a16="http://schemas.microsoft.com/office/drawing/2014/main" id="{0DB51FA1-562A-2D40-B0F4-77429ECFD4B9}"/>
              </a:ext>
            </a:extLst>
          </p:cNvPr>
          <p:cNvCxnSpPr/>
          <p:nvPr/>
        </p:nvCxnSpPr>
        <p:spPr>
          <a:xfrm>
            <a:off x="4800600" y="26670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26</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name="Worksheet" r:id="rId3" imgW="4148306" imgH="2897287" progId="Excel.Sheet.8">
                  <p:embed/>
                </p:oleObj>
              </mc:Choice>
              <mc:Fallback>
                <p:oleObj name="Worksheet" r:id="rId3" imgW="4148306"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name="Worksheet" r:id="rId5" imgW="4129907" imgH="2897287" progId="Excel.Sheet.8">
                  <p:embed/>
                </p:oleObj>
              </mc:Choice>
              <mc:Fallback>
                <p:oleObj name="Worksheet" r:id="rId5" imgW="4129907" imgH="289728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 name="Straight Arrow Connector 1">
            <a:extLst>
              <a:ext uri="{FF2B5EF4-FFF2-40B4-BE49-F238E27FC236}">
                <a16:creationId xmlns:a16="http://schemas.microsoft.com/office/drawing/2014/main" id="{C0F912AA-CDF3-8FA7-C170-8DB1D6FC5806}"/>
              </a:ext>
            </a:extLst>
          </p:cNvPr>
          <p:cNvCxnSpPr/>
          <p:nvPr/>
        </p:nvCxnSpPr>
        <p:spPr>
          <a:xfrm>
            <a:off x="4419600" y="10668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89BAD9F-554F-7FFE-EE51-BD71B9ADF13C}"/>
              </a:ext>
            </a:extLst>
          </p:cNvPr>
          <p:cNvCxnSpPr>
            <a:cxnSpLocks/>
          </p:cNvCxnSpPr>
          <p:nvPr/>
        </p:nvCxnSpPr>
        <p:spPr>
          <a:xfrm flipH="1">
            <a:off x="4724400" y="4118080"/>
            <a:ext cx="2512" cy="2209800"/>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27</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EB4564-70C0-0D1B-A34C-E3F219168293}"/>
              </a:ext>
            </a:extLst>
          </p:cNvPr>
          <p:cNvGrpSpPr/>
          <p:nvPr/>
        </p:nvGrpSpPr>
        <p:grpSpPr>
          <a:xfrm>
            <a:off x="3505200" y="4495800"/>
            <a:ext cx="2667000" cy="823913"/>
            <a:chOff x="3505200" y="4495800"/>
            <a:chExt cx="2667000" cy="823913"/>
          </a:xfrm>
        </p:grpSpPr>
        <p:sp>
          <p:nvSpPr>
            <p:cNvPr id="30725" name="Text Box 5"/>
            <p:cNvSpPr txBox="1">
              <a:spLocks noChangeArrowheads="1"/>
            </p:cNvSpPr>
            <p:nvPr/>
          </p:nvSpPr>
          <p:spPr bwMode="auto">
            <a:xfrm>
              <a:off x="35052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solidFill>
                    <a:srgbClr val="FF0000"/>
                  </a:solidFill>
                </a:rPr>
                <a:t>Actual distance=16</a:t>
              </a:r>
              <a:r>
                <a:rPr lang="en-US" altLang="en-US" baseline="30000" dirty="0">
                  <a:solidFill>
                    <a:srgbClr val="FF0000"/>
                  </a:solidFill>
                </a:rPr>
                <a:t>o</a:t>
              </a:r>
              <a:r>
                <a:rPr lang="en-US" altLang="en-US" dirty="0">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a:extLst>
              <a:ext uri="{FF2B5EF4-FFF2-40B4-BE49-F238E27FC236}">
                <a16:creationId xmlns:a16="http://schemas.microsoft.com/office/drawing/2014/main" id="{F76CCB0B-7031-A0B1-B145-4A2FA76F112A}"/>
              </a:ext>
            </a:extLst>
          </p:cNvPr>
          <p:cNvGrpSpPr/>
          <p:nvPr/>
        </p:nvGrpSpPr>
        <p:grpSpPr>
          <a:xfrm>
            <a:off x="4876800" y="4648200"/>
            <a:ext cx="1828800" cy="366713"/>
            <a:chOff x="4876800" y="4648200"/>
            <a:chExt cx="1828800" cy="366713"/>
          </a:xfrm>
        </p:grpSpPr>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gr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533400"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dirty="0"/>
              <a:t> central location</a:t>
            </a:r>
          </a:p>
          <a:p>
            <a:pPr>
              <a:lnSpc>
                <a:spcPct val="60000"/>
              </a:lnSpc>
              <a:spcBef>
                <a:spcPct val="50000"/>
              </a:spcBef>
              <a:buClr>
                <a:srgbClr val="0000FF"/>
              </a:buClr>
              <a:buSzPct val="125000"/>
              <a:buFont typeface="Arial" charset="0"/>
              <a:buChar char="•"/>
            </a:pPr>
            <a:r>
              <a:rPr lang="en-US" altLang="en-US" dirty="0"/>
              <a:t> bias</a:t>
            </a:r>
          </a:p>
          <a:p>
            <a:pPr>
              <a:lnSpc>
                <a:spcPct val="60000"/>
              </a:lnSpc>
              <a:spcBef>
                <a:spcPct val="50000"/>
              </a:spcBef>
              <a:buClr>
                <a:srgbClr val="0000FF"/>
              </a:buClr>
              <a:buSzPct val="125000"/>
              <a:buFont typeface="Arial" charset="0"/>
              <a:buChar char="•"/>
            </a:pPr>
            <a:r>
              <a:rPr lang="en-US" altLang="en-US" dirty="0"/>
              <a:t> name labels– avoiding overplotting</a:t>
            </a:r>
          </a:p>
        </p:txBody>
      </p:sp>
      <p:grpSp>
        <p:nvGrpSpPr>
          <p:cNvPr id="4" name="Group 3">
            <a:extLst>
              <a:ext uri="{FF2B5EF4-FFF2-40B4-BE49-F238E27FC236}">
                <a16:creationId xmlns:a16="http://schemas.microsoft.com/office/drawing/2014/main" id="{BFD1CD10-FB5F-8BAE-FD28-05E31E3216DC}"/>
              </a:ext>
            </a:extLst>
          </p:cNvPr>
          <p:cNvGrpSpPr/>
          <p:nvPr/>
        </p:nvGrpSpPr>
        <p:grpSpPr>
          <a:xfrm>
            <a:off x="5181600" y="2819400"/>
            <a:ext cx="3429000" cy="366713"/>
            <a:chOff x="5181600" y="2819400"/>
            <a:chExt cx="3429000" cy="366713"/>
          </a:xfrm>
        </p:grpSpPr>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dirty="0">
                  <a:solidFill>
                    <a:srgbClr val="0000FF"/>
                  </a:solidFill>
                </a:rPr>
                <a:t>range</a:t>
              </a:r>
            </a:p>
          </p:txBody>
        </p:sp>
      </p:grpSp>
      <p:sp>
        <p:nvSpPr>
          <p:cNvPr id="30735" name="Rectangle 15"/>
          <p:cNvSpPr>
            <a:spLocks noChangeArrowheads="1"/>
          </p:cNvSpPr>
          <p:nvPr/>
        </p:nvSpPr>
        <p:spPr bwMode="auto">
          <a:xfrm>
            <a:off x="4646613" y="1470025"/>
            <a:ext cx="3811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FF"/>
              </a:buClr>
              <a:buSzPct val="125000"/>
              <a:buFontTx/>
              <a:buChar char="•"/>
            </a:pPr>
            <a:r>
              <a:rPr lang="en-US" altLang="en-US" dirty="0"/>
              <a:t> wide variability</a:t>
            </a:r>
          </a:p>
          <a:p>
            <a:pPr>
              <a:buClr>
                <a:srgbClr val="0000FF"/>
              </a:buClr>
              <a:buSzPct val="125000"/>
              <a:buFontTx/>
              <a:buChar char="•"/>
            </a:pPr>
            <a:r>
              <a:rPr lang="en-US" altLang="en-US" dirty="0"/>
              <a:t> clustering, detached observations</a:t>
            </a:r>
          </a:p>
          <a:p>
            <a:pPr>
              <a:buClr>
                <a:srgbClr val="0000FF"/>
              </a:buClr>
              <a:buSzPct val="125000"/>
            </a:pPr>
            <a:endParaRPr lang="en-US" altLang="en-US" dirty="0">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3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3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28</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343400"/>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572000"/>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29</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30</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31</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 (William Farr)</a:t>
            </a:r>
          </a:p>
        </p:txBody>
      </p:sp>
      <p:sp>
        <p:nvSpPr>
          <p:cNvPr id="4" name="Slide Number Placeholder 3"/>
          <p:cNvSpPr>
            <a:spLocks noGrp="1"/>
          </p:cNvSpPr>
          <p:nvPr>
            <p:ph type="sldNum" sz="quarter" idx="12"/>
          </p:nvPr>
        </p:nvSpPr>
        <p:spPr/>
        <p:txBody>
          <a:bodyPr/>
          <a:lstStyle/>
          <a:p>
            <a:fld id="{621225AB-15B9-4C79-A121-04D1DC7E2307}" type="slidenum">
              <a:rPr lang="en-US" smtClean="0"/>
              <a:t>32</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33</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304800"/>
            <a:ext cx="7543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p>
          <a:p>
            <a:pPr>
              <a:spcBef>
                <a:spcPct val="0"/>
              </a:spcBef>
              <a:buFontTx/>
              <a:buNone/>
            </a:pPr>
            <a:r>
              <a:rPr lang="en-US" altLang="en-US" dirty="0"/>
              <a:t>(But with a graphic sin &amp; fallacy – What are they?)</a:t>
            </a:r>
          </a:p>
        </p:txBody>
      </p:sp>
      <p:grpSp>
        <p:nvGrpSpPr>
          <p:cNvPr id="3" name="Group 2">
            <a:extLst>
              <a:ext uri="{FF2B5EF4-FFF2-40B4-BE49-F238E27FC236}">
                <a16:creationId xmlns:a16="http://schemas.microsoft.com/office/drawing/2014/main" id="{81136554-5ABB-EBEE-52D5-6C745ABAD8E3}"/>
              </a:ext>
            </a:extLst>
          </p:cNvPr>
          <p:cNvGrpSpPr/>
          <p:nvPr/>
        </p:nvGrpSpPr>
        <p:grpSpPr>
          <a:xfrm>
            <a:off x="381000" y="2819400"/>
            <a:ext cx="1828800" cy="366713"/>
            <a:chOff x="381000" y="2819400"/>
            <a:chExt cx="1828800" cy="366713"/>
          </a:xfrm>
        </p:grpSpPr>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pop</a:t>
              </a:r>
            </a:p>
          </p:txBody>
        </p:sp>
        <p:sp>
          <p:nvSpPr>
            <p:cNvPr id="86022" name="Line 6"/>
            <p:cNvSpPr>
              <a:spLocks noChangeShapeType="1"/>
            </p:cNvSpPr>
            <p:nvPr/>
          </p:nvSpPr>
          <p:spPr bwMode="auto">
            <a:xfrm>
              <a:off x="990600" y="3002756"/>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 name="Group 3">
            <a:extLst>
              <a:ext uri="{FF2B5EF4-FFF2-40B4-BE49-F238E27FC236}">
                <a16:creationId xmlns:a16="http://schemas.microsoft.com/office/drawing/2014/main" id="{02244B3D-9CC8-02C5-816B-C924382542BA}"/>
              </a:ext>
            </a:extLst>
          </p:cNvPr>
          <p:cNvGrpSpPr/>
          <p:nvPr/>
        </p:nvGrpSpPr>
        <p:grpSpPr>
          <a:xfrm>
            <a:off x="381000" y="4267200"/>
            <a:ext cx="3810000" cy="366713"/>
            <a:chOff x="381000" y="4267200"/>
            <a:chExt cx="3810000" cy="366713"/>
          </a:xfrm>
        </p:grpSpPr>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taxes</a:t>
              </a:r>
            </a:p>
          </p:txBody>
        </p:sp>
        <p:sp>
          <p:nvSpPr>
            <p:cNvPr id="86023" name="Line 7"/>
            <p:cNvSpPr>
              <a:spLocks noChangeShapeType="1"/>
            </p:cNvSpPr>
            <p:nvPr/>
          </p:nvSpPr>
          <p:spPr bwMode="auto">
            <a:xfrm>
              <a:off x="1143000" y="4450556"/>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Oval 1">
            <a:extLst>
              <a:ext uri="{FF2B5EF4-FFF2-40B4-BE49-F238E27FC236}">
                <a16:creationId xmlns:a16="http://schemas.microsoft.com/office/drawing/2014/main" id="{D62A7B7A-8A7F-8E05-01C1-F9940A8E7DCB}"/>
              </a:ext>
            </a:extLst>
          </p:cNvPr>
          <p:cNvSpPr/>
          <p:nvPr/>
        </p:nvSpPr>
        <p:spPr>
          <a:xfrm rot="16980000">
            <a:off x="5849493" y="2774155"/>
            <a:ext cx="1905000" cy="4572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1FCC4EB-C63C-89B9-2475-AA9D4BEE3457}"/>
                  </a:ext>
                </a:extLst>
              </p:cNvPr>
              <p:cNvSpPr txBox="1"/>
              <p:nvPr/>
            </p:nvSpPr>
            <p:spPr>
              <a:xfrm>
                <a:off x="2971800" y="2543043"/>
                <a:ext cx="1600200" cy="512576"/>
              </a:xfrm>
              <a:prstGeom prst="rect">
                <a:avLst/>
              </a:prstGeom>
              <a:noFill/>
            </p:spPr>
            <p:txBody>
              <a:bodyPr wrap="square" rtlCol="0">
                <a:spAutoFit/>
              </a:bodyPr>
              <a:lstStyle/>
              <a:p>
                <a:r>
                  <a:rPr lang="en-CA" dirty="0"/>
                  <a:t>Slope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𝑡𝑎𝑥𝑒𝑠</m:t>
                        </m:r>
                      </m:num>
                      <m:den>
                        <m:r>
                          <a:rPr lang="en-CA" b="0" i="1" smtClean="0">
                            <a:latin typeface="Cambria Math" panose="02040503050406030204" pitchFamily="18" charset="0"/>
                          </a:rPr>
                          <m:t>𝑝𝑜𝑝</m:t>
                        </m:r>
                      </m:den>
                    </m:f>
                    <m:r>
                      <a:rPr lang="en-CA" b="0" i="1" smtClean="0">
                        <a:latin typeface="Cambria Math" panose="02040503050406030204" pitchFamily="18" charset="0"/>
                      </a:rPr>
                      <m:t> ?</m:t>
                    </m:r>
                  </m:oMath>
                </a14:m>
                <a:endParaRPr lang="en-CA" dirty="0"/>
              </a:p>
            </p:txBody>
          </p:sp>
        </mc:Choice>
        <mc:Fallback>
          <p:sp>
            <p:nvSpPr>
              <p:cNvPr id="10" name="TextBox 9">
                <a:extLst>
                  <a:ext uri="{FF2B5EF4-FFF2-40B4-BE49-F238E27FC236}">
                    <a16:creationId xmlns:a16="http://schemas.microsoft.com/office/drawing/2014/main" id="{21FCC4EB-C63C-89B9-2475-AA9D4BEE3457}"/>
                  </a:ext>
                </a:extLst>
              </p:cNvPr>
              <p:cNvSpPr txBox="1">
                <a:spLocks noRot="1" noChangeAspect="1" noMove="1" noResize="1" noEditPoints="1" noAdjustHandles="1" noChangeArrowheads="1" noChangeShapeType="1" noTextEdit="1"/>
              </p:cNvSpPr>
              <p:nvPr/>
            </p:nvSpPr>
            <p:spPr>
              <a:xfrm>
                <a:off x="2971800" y="2543043"/>
                <a:ext cx="1600200" cy="512576"/>
              </a:xfrm>
              <a:prstGeom prst="rect">
                <a:avLst/>
              </a:prstGeom>
              <a:blipFill>
                <a:blip r:embed="rId4"/>
                <a:stretch>
                  <a:fillRect l="-3435" b="-2381"/>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64E69FD2-E8EA-9823-99E0-5C9F902EED01}"/>
              </a:ext>
            </a:extLst>
          </p:cNvPr>
          <p:cNvSpPr txBox="1"/>
          <p:nvPr/>
        </p:nvSpPr>
        <p:spPr>
          <a:xfrm>
            <a:off x="6078093" y="1509548"/>
            <a:ext cx="1447800" cy="523220"/>
          </a:xfrm>
          <a:prstGeom prst="rect">
            <a:avLst/>
          </a:prstGeom>
          <a:noFill/>
        </p:spPr>
        <p:txBody>
          <a:bodyPr wrap="square" rtlCol="0">
            <a:spAutoFit/>
          </a:bodyPr>
          <a:lstStyle/>
          <a:p>
            <a:pPr algn="ctr"/>
            <a:r>
              <a:rPr lang="en-CA" sz="1400" dirty="0"/>
              <a:t>British are overtaxed!!</a:t>
            </a:r>
          </a:p>
        </p:txBody>
      </p:sp>
    </p:spTree>
    <p:extLst>
      <p:ext uri="{BB962C8B-B14F-4D97-AF65-F5344CB8AC3E}">
        <p14:creationId xmlns:p14="http://schemas.microsoft.com/office/powerpoint/2010/main" val="3390128888"/>
      </p:ext>
    </p:extLst>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35</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solidFill>
            <a:schemeClr val="accent3">
              <a:lumMod val="20000"/>
              <a:lumOff val="80000"/>
              <a:alpha val="50000"/>
            </a:schemeClr>
          </a:solid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pic>
        <p:nvPicPr>
          <p:cNvPr id="3" name="Picture 2">
            <a:extLst>
              <a:ext uri="{FF2B5EF4-FFF2-40B4-BE49-F238E27FC236}">
                <a16:creationId xmlns:a16="http://schemas.microsoft.com/office/drawing/2014/main" id="{CD9B1AFB-AFD9-1391-EBA8-E0A3BDB08C02}"/>
              </a:ext>
            </a:extLst>
          </p:cNvPr>
          <p:cNvPicPr>
            <a:picLocks noChangeAspect="1"/>
          </p:cNvPicPr>
          <p:nvPr/>
        </p:nvPicPr>
        <p:blipFill>
          <a:blip r:embed="rId4"/>
          <a:stretch>
            <a:fillRect/>
          </a:stretch>
        </p:blipFill>
        <p:spPr>
          <a:xfrm>
            <a:off x="765349" y="2124238"/>
            <a:ext cx="2628571" cy="1304762"/>
          </a:xfrm>
          <a:prstGeom prst="rect">
            <a:avLst/>
          </a:prstGeom>
        </p:spPr>
      </p:pic>
    </p:spTree>
    <p:extLst>
      <p:ext uri="{BB962C8B-B14F-4D97-AF65-F5344CB8AC3E}">
        <p14:creationId xmlns:p14="http://schemas.microsoft.com/office/powerpoint/2010/main" val="261686290"/>
      </p:ext>
    </p:extLst>
  </p:cSld>
  <p:clrMapOvr>
    <a:masterClrMapping/>
  </p:clrMapOvr>
  <p:transition advClick="0" advTm="5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37</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38</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39</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40</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41</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42</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44</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45</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46</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47</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48</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49</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50</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51</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52</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53</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54</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55</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56</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57</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58</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a:t>
            </a:r>
            <a:r>
              <a:rPr lang="en-US" sz="1600" dirty="0">
                <a:solidFill>
                  <a:srgbClr val="0070C0"/>
                </a:solidFill>
              </a:rPr>
              <a:t>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3810000" y="2667000"/>
            <a:ext cx="2931752" cy="830997"/>
          </a:xfrm>
          <a:prstGeom prst="rect">
            <a:avLst/>
          </a:prstGeom>
          <a:noFill/>
        </p:spPr>
        <p:txBody>
          <a:bodyPr wrap="square" rtlCol="0">
            <a:spAutoFit/>
          </a:bodyPr>
          <a:lstStyle/>
          <a:p>
            <a:r>
              <a:rPr lang="en-US" sz="1600" b="1" dirty="0"/>
              <a:t>Tree of evolution</a:t>
            </a:r>
          </a:p>
          <a:p>
            <a:r>
              <a:rPr lang="en-US" sz="1600" dirty="0"/>
              <a:t>Darwin (1859)  </a:t>
            </a:r>
            <a:r>
              <a:rPr lang="en-US" sz="1600" dirty="0">
                <a:solidFill>
                  <a:srgbClr val="0070C0"/>
                </a:solidFill>
              </a:rPr>
              <a:t>imagines</a:t>
            </a:r>
            <a:r>
              <a:rPr lang="en-US" sz="1600" dirty="0"/>
              <a:t> generations of species – “I think”</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a:t>
            </a:r>
            <a:r>
              <a:rPr lang="en-US" sz="1600" dirty="0">
                <a:solidFill>
                  <a:srgbClr val="0070C0"/>
                </a:solidFill>
              </a:rPr>
              <a:t>mental image </a:t>
            </a:r>
            <a:r>
              <a:rPr lang="en-US" sz="1600" dirty="0"/>
              <a:t>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60</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#datavis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a:t>spreadplots: dynamically linked views</a:t>
            </a:r>
          </a:p>
          <a:p>
            <a:pPr marL="285750" indent="-285750">
              <a:buFont typeface="Arial" panose="020B0604020202020204" pitchFamily="34" charset="0"/>
              <a:buChar char="•"/>
            </a:pPr>
            <a:r>
              <a:rPr lang="en-US" dirty="0"/>
              <a:t>workmaps: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61</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62</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70C0"/>
                </a:solidFill>
              </a:rPr>
              <a:t>“The only new thing in the world is the history you don’t know” </a:t>
            </a:r>
            <a:r>
              <a:rPr lang="en-US" sz="2000" dirty="0">
                <a:solidFill>
                  <a:srgbClr val="00B0F0"/>
                </a:solidFill>
              </a:rPr>
              <a:t>– </a:t>
            </a:r>
            <a:r>
              <a:rPr lang="en-US" sz="2000" b="1" dirty="0">
                <a:solidFill>
                  <a:schemeClr val="bg1">
                    <a:lumMod val="50000"/>
                  </a:schemeClr>
                </a:solidFill>
              </a:rPr>
              <a:t>Harry S. Truman </a:t>
            </a:r>
          </a:p>
          <a:p>
            <a:pPr marL="457200" indent="0">
              <a:buNone/>
            </a:pPr>
            <a:r>
              <a:rPr lang="en-US" sz="2000" dirty="0">
                <a:solidFill>
                  <a:srgbClr val="0070C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70C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63</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646331"/>
          </a:xfrm>
          <a:prstGeom prst="rect">
            <a:avLst/>
          </a:prstGeom>
          <a:noFill/>
        </p:spPr>
        <p:txBody>
          <a:bodyPr wrap="square" rtlCol="0">
            <a:spAutoFit/>
          </a:bodyPr>
          <a:lstStyle/>
          <a:p>
            <a:r>
              <a:rPr lang="en-US" dirty="0"/>
              <a:t>In 2017, graphic storyteller RJ Andrews adopted </a:t>
            </a:r>
            <a:r>
              <a:rPr lang="en-US" dirty="0" err="1"/>
              <a:t>Ogilby’s</a:t>
            </a:r>
            <a:r>
              <a:rPr lang="en-US" dirty="0"/>
              <a:t> form to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9</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238D69-5FFB-43D2-9E84-DA81A2BDFB14}">
  <we:reference id="4b785c87-866c-4bad-85d8-5d1ae467ac9a" version="3.13.1.0" store="EXCatalog" storeType="EXCatalog"/>
  <we:alternateReferences>
    <we:reference id="WA104381909" version="3.13.1.0" store="en-CA"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431</TotalTime>
  <Words>5128</Words>
  <Application>Microsoft Office PowerPoint</Application>
  <PresentationFormat>On-screen Show (4:3)</PresentationFormat>
  <Paragraphs>614</Paragraphs>
  <Slides>63</Slides>
  <Notes>63</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0" baseType="lpstr">
      <vt:lpstr>Arial</vt:lpstr>
      <vt:lpstr>Calibri</vt:lpstr>
      <vt:lpstr>Cambria Math</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12</cp:revision>
  <cp:lastPrinted>2022-01-25T18:18:39Z</cp:lastPrinted>
  <dcterms:created xsi:type="dcterms:W3CDTF">2022-01-25T15:19:31Z</dcterms:created>
  <dcterms:modified xsi:type="dcterms:W3CDTF">2024-01-24T22:42:46Z</dcterms:modified>
</cp:coreProperties>
</file>